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4" d="100"/>
          <a:sy n="64" d="100"/>
        </p:scale>
        <p:origin x="-10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978F2C9-23BE-7F4B-A9D2-A738F43903BB}" type="datetimeFigureOut">
              <a:rPr lang="en-US" smtClean="0"/>
              <a:t>2/5/13</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78F2C9-23BE-7F4B-A9D2-A738F43903BB}" type="datetimeFigureOut">
              <a:rPr lang="en-US" smtClean="0"/>
              <a:t>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A87414-396B-AB40-A4F4-9E216AA44CC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978F2C9-23BE-7F4B-A9D2-A738F43903BB}" type="datetimeFigureOut">
              <a:rPr lang="en-US" smtClean="0"/>
              <a:t>2/5/13</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E3A87414-396B-AB40-A4F4-9E216AA44CC9}" type="slidenum">
              <a:rPr lang="en-US" smtClean="0"/>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978F2C9-23BE-7F4B-A9D2-A738F43903BB}" type="datetimeFigureOut">
              <a:rPr lang="en-US" smtClean="0"/>
              <a:t>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87414-396B-AB40-A4F4-9E216AA44CC9}"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978F2C9-23BE-7F4B-A9D2-A738F43903BB}" type="datetimeFigureOut">
              <a:rPr lang="en-US" smtClean="0"/>
              <a:t>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87414-396B-AB40-A4F4-9E216AA44CC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978F2C9-23BE-7F4B-A9D2-A738F43903BB}" type="datetimeFigureOut">
              <a:rPr lang="en-US" smtClean="0"/>
              <a:t>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87414-396B-AB40-A4F4-9E216AA44CC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978F2C9-23BE-7F4B-A9D2-A738F43903BB}" type="datetimeFigureOut">
              <a:rPr lang="en-US" smtClean="0"/>
              <a:t>2/5/13</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78F2C9-23BE-7F4B-A9D2-A738F43903BB}" type="datetimeFigureOut">
              <a:rPr lang="en-US" smtClean="0"/>
              <a:t>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87414-396B-AB40-A4F4-9E216AA44CC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978F2C9-23BE-7F4B-A9D2-A738F43903BB}" type="datetimeFigureOut">
              <a:rPr lang="en-US" smtClean="0"/>
              <a:t>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A87414-396B-AB40-A4F4-9E216AA44CC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9978F2C9-23BE-7F4B-A9D2-A738F43903BB}" type="datetimeFigureOut">
              <a:rPr lang="en-US" smtClean="0"/>
              <a:t>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A87414-396B-AB40-A4F4-9E216AA44CC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978F2C9-23BE-7F4B-A9D2-A738F43903BB}" type="datetimeFigureOut">
              <a:rPr lang="en-US" smtClean="0"/>
              <a:t>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A87414-396B-AB40-A4F4-9E216AA44CC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78F2C9-23BE-7F4B-A9D2-A738F43903BB}" type="datetimeFigureOut">
              <a:rPr lang="en-US" smtClean="0"/>
              <a:t>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A87414-396B-AB40-A4F4-9E216AA44CC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978F2C9-23BE-7F4B-A9D2-A738F43903BB}" type="datetimeFigureOut">
              <a:rPr lang="en-US" smtClean="0"/>
              <a:t>2/5/13</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E3A87414-396B-AB40-A4F4-9E216AA44CC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978F2C9-23BE-7F4B-A9D2-A738F43903BB}" type="datetimeFigureOut">
              <a:rPr lang="en-US" smtClean="0"/>
              <a:t>2/5/13</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E3A87414-396B-AB40-A4F4-9E216AA44C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Habitat and Niche</a:t>
            </a:r>
            <a:br>
              <a:rPr lang="en-US" dirty="0" smtClean="0"/>
            </a:br>
            <a:r>
              <a:rPr lang="en-US" dirty="0" smtClean="0"/>
              <a:t>and</a:t>
            </a:r>
            <a:br>
              <a:rPr lang="en-US" dirty="0" smtClean="0"/>
            </a:br>
            <a:r>
              <a:rPr lang="en-US" dirty="0" smtClean="0"/>
              <a:t>Community Interactions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22171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Mutualism</a:t>
            </a:r>
            <a:endParaRPr lang="en-US" dirty="0"/>
          </a:p>
        </p:txBody>
      </p:sp>
      <p:sp>
        <p:nvSpPr>
          <p:cNvPr id="3" name="Content Placeholder 2"/>
          <p:cNvSpPr>
            <a:spLocks noGrp="1"/>
          </p:cNvSpPr>
          <p:nvPr>
            <p:ph idx="1"/>
          </p:nvPr>
        </p:nvSpPr>
        <p:spPr/>
        <p:txBody>
          <a:bodyPr/>
          <a:lstStyle/>
          <a:p>
            <a:r>
              <a:rPr lang="en-US" b="1" u="sng" dirty="0" smtClean="0"/>
              <a:t>Mutualism</a:t>
            </a:r>
            <a:r>
              <a:rPr lang="en-US" dirty="0" smtClean="0"/>
              <a:t> is an interspecies interaction in which both organisms benefit from one another.</a:t>
            </a:r>
          </a:p>
          <a:p>
            <a:r>
              <a:rPr lang="en-US" dirty="0" smtClean="0"/>
              <a:t>Example – bees and flowers</a:t>
            </a:r>
            <a:endParaRPr lang="en-US" dirty="0"/>
          </a:p>
        </p:txBody>
      </p:sp>
      <p:pic>
        <p:nvPicPr>
          <p:cNvPr id="4" name="Picture 3"/>
          <p:cNvPicPr>
            <a:picLocks noChangeAspect="1"/>
          </p:cNvPicPr>
          <p:nvPr/>
        </p:nvPicPr>
        <p:blipFill>
          <a:blip r:embed="rId2"/>
          <a:stretch>
            <a:fillRect/>
          </a:stretch>
        </p:blipFill>
        <p:spPr>
          <a:xfrm>
            <a:off x="2556934" y="3691466"/>
            <a:ext cx="3725333" cy="2817283"/>
          </a:xfrm>
          <a:prstGeom prst="rect">
            <a:avLst/>
          </a:prstGeom>
        </p:spPr>
      </p:pic>
    </p:spTree>
    <p:extLst>
      <p:ext uri="{BB962C8B-B14F-4D97-AF65-F5344CB8AC3E}">
        <p14:creationId xmlns:p14="http://schemas.microsoft.com/office/powerpoint/2010/main" val="664876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Commensalism</a:t>
            </a:r>
            <a:endParaRPr lang="en-US" dirty="0"/>
          </a:p>
        </p:txBody>
      </p:sp>
      <p:sp>
        <p:nvSpPr>
          <p:cNvPr id="3" name="Content Placeholder 2"/>
          <p:cNvSpPr>
            <a:spLocks noGrp="1"/>
          </p:cNvSpPr>
          <p:nvPr>
            <p:ph idx="1"/>
          </p:nvPr>
        </p:nvSpPr>
        <p:spPr/>
        <p:txBody>
          <a:bodyPr/>
          <a:lstStyle/>
          <a:p>
            <a:r>
              <a:rPr lang="en-US" b="1" u="sng" dirty="0" smtClean="0"/>
              <a:t>Commensalism</a:t>
            </a:r>
            <a:r>
              <a:rPr lang="en-US" dirty="0" smtClean="0"/>
              <a:t> is a relationship between two organism in which one organism benefits from another while the other neither benefits nor is harmed. </a:t>
            </a:r>
          </a:p>
          <a:p>
            <a:r>
              <a:rPr lang="en-US" dirty="0" smtClean="0"/>
              <a:t>Example – whale and barnacles</a:t>
            </a:r>
            <a:endParaRPr lang="en-US" dirty="0"/>
          </a:p>
        </p:txBody>
      </p:sp>
      <p:pic>
        <p:nvPicPr>
          <p:cNvPr id="4" name="Picture 3"/>
          <p:cNvPicPr>
            <a:picLocks noChangeAspect="1"/>
          </p:cNvPicPr>
          <p:nvPr/>
        </p:nvPicPr>
        <p:blipFill>
          <a:blip r:embed="rId2"/>
          <a:stretch>
            <a:fillRect/>
          </a:stretch>
        </p:blipFill>
        <p:spPr>
          <a:xfrm>
            <a:off x="5266267" y="4157133"/>
            <a:ext cx="3725333" cy="2483555"/>
          </a:xfrm>
          <a:prstGeom prst="rect">
            <a:avLst/>
          </a:prstGeom>
        </p:spPr>
      </p:pic>
    </p:spTree>
    <p:extLst>
      <p:ext uri="{BB962C8B-B14F-4D97-AF65-F5344CB8AC3E}">
        <p14:creationId xmlns:p14="http://schemas.microsoft.com/office/powerpoint/2010/main" val="2706323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Parasitism</a:t>
            </a:r>
            <a:endParaRPr lang="en-US" dirty="0"/>
          </a:p>
        </p:txBody>
      </p:sp>
      <p:sp>
        <p:nvSpPr>
          <p:cNvPr id="3" name="Content Placeholder 2"/>
          <p:cNvSpPr>
            <a:spLocks noGrp="1"/>
          </p:cNvSpPr>
          <p:nvPr>
            <p:ph idx="1"/>
          </p:nvPr>
        </p:nvSpPr>
        <p:spPr/>
        <p:txBody>
          <a:bodyPr/>
          <a:lstStyle/>
          <a:p>
            <a:r>
              <a:rPr lang="en-US" b="1" u="sng" dirty="0" smtClean="0"/>
              <a:t>Parasitism</a:t>
            </a:r>
            <a:r>
              <a:rPr lang="en-US" dirty="0" smtClean="0"/>
              <a:t> is a relationship similar to predation in that one organism benefits while the other is harmed.</a:t>
            </a:r>
          </a:p>
          <a:p>
            <a:r>
              <a:rPr lang="en-US" dirty="0" smtClean="0"/>
              <a:t>Example – human and tape worm</a:t>
            </a:r>
            <a:endParaRPr lang="en-US" dirty="0"/>
          </a:p>
        </p:txBody>
      </p:sp>
      <p:pic>
        <p:nvPicPr>
          <p:cNvPr id="4" name="Picture 3"/>
          <p:cNvPicPr>
            <a:picLocks noChangeAspect="1"/>
          </p:cNvPicPr>
          <p:nvPr/>
        </p:nvPicPr>
        <p:blipFill>
          <a:blip r:embed="rId2"/>
          <a:stretch>
            <a:fillRect/>
          </a:stretch>
        </p:blipFill>
        <p:spPr>
          <a:xfrm>
            <a:off x="2404534" y="3962400"/>
            <a:ext cx="3691467" cy="2768600"/>
          </a:xfrm>
          <a:prstGeom prst="rect">
            <a:avLst/>
          </a:prstGeom>
        </p:spPr>
      </p:pic>
    </p:spTree>
    <p:extLst>
      <p:ext uri="{BB962C8B-B14F-4D97-AF65-F5344CB8AC3E}">
        <p14:creationId xmlns:p14="http://schemas.microsoft.com/office/powerpoint/2010/main" val="2422230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Habitat</a:t>
            </a:r>
            <a:endParaRPr lang="en-US" dirty="0"/>
          </a:p>
        </p:txBody>
      </p:sp>
      <p:sp>
        <p:nvSpPr>
          <p:cNvPr id="3" name="Content Placeholder 2"/>
          <p:cNvSpPr>
            <a:spLocks noGrp="1"/>
          </p:cNvSpPr>
          <p:nvPr>
            <p:ph idx="1"/>
          </p:nvPr>
        </p:nvSpPr>
        <p:spPr/>
        <p:txBody>
          <a:bodyPr/>
          <a:lstStyle/>
          <a:p>
            <a:r>
              <a:rPr lang="en-US" dirty="0" smtClean="0"/>
              <a:t>A </a:t>
            </a:r>
            <a:r>
              <a:rPr lang="en-US" b="1" u="sng" dirty="0" smtClean="0"/>
              <a:t>habitat</a:t>
            </a:r>
            <a:r>
              <a:rPr lang="en-US" dirty="0" smtClean="0"/>
              <a:t> can be described as all of the biotic and abiotic factors in an area where an organism lives.</a:t>
            </a:r>
            <a:endParaRPr lang="en-US" dirty="0"/>
          </a:p>
        </p:txBody>
      </p:sp>
      <p:pic>
        <p:nvPicPr>
          <p:cNvPr id="4" name="Picture 3"/>
          <p:cNvPicPr>
            <a:picLocks noChangeAspect="1"/>
          </p:cNvPicPr>
          <p:nvPr/>
        </p:nvPicPr>
        <p:blipFill>
          <a:blip r:embed="rId2"/>
          <a:stretch>
            <a:fillRect/>
          </a:stretch>
        </p:blipFill>
        <p:spPr>
          <a:xfrm>
            <a:off x="2374900" y="3422650"/>
            <a:ext cx="4394200" cy="2882900"/>
          </a:xfrm>
          <a:prstGeom prst="rect">
            <a:avLst/>
          </a:prstGeom>
        </p:spPr>
      </p:pic>
    </p:spTree>
    <p:extLst>
      <p:ext uri="{BB962C8B-B14F-4D97-AF65-F5344CB8AC3E}">
        <p14:creationId xmlns:p14="http://schemas.microsoft.com/office/powerpoint/2010/main" val="277765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Niche</a:t>
            </a:r>
            <a:endParaRPr lang="en-US" dirty="0"/>
          </a:p>
        </p:txBody>
      </p:sp>
      <p:sp>
        <p:nvSpPr>
          <p:cNvPr id="3" name="Content Placeholder 2"/>
          <p:cNvSpPr>
            <a:spLocks noGrp="1"/>
          </p:cNvSpPr>
          <p:nvPr>
            <p:ph idx="1"/>
          </p:nvPr>
        </p:nvSpPr>
        <p:spPr/>
        <p:txBody>
          <a:bodyPr/>
          <a:lstStyle/>
          <a:p>
            <a:r>
              <a:rPr lang="en-US" dirty="0" smtClean="0"/>
              <a:t>An </a:t>
            </a:r>
            <a:r>
              <a:rPr lang="en-US" b="1" u="sng" dirty="0" smtClean="0"/>
              <a:t>ecological niche </a:t>
            </a:r>
            <a:r>
              <a:rPr lang="en-US" dirty="0" smtClean="0"/>
              <a:t>is composed of all the physical, chemical, and biological factors that a species needs to survive, stay healthy, and reproduce.</a:t>
            </a:r>
          </a:p>
          <a:p>
            <a:r>
              <a:rPr lang="en-US" dirty="0" smtClean="0"/>
              <a:t>A niche includes:</a:t>
            </a:r>
          </a:p>
          <a:p>
            <a:pPr lvl="2"/>
            <a:r>
              <a:rPr lang="en-US" dirty="0" smtClean="0"/>
              <a:t>Food</a:t>
            </a:r>
          </a:p>
          <a:p>
            <a:pPr lvl="2"/>
            <a:r>
              <a:rPr lang="en-US" dirty="0" smtClean="0"/>
              <a:t>Abiotic conditions</a:t>
            </a:r>
          </a:p>
          <a:p>
            <a:pPr lvl="2"/>
            <a:r>
              <a:rPr lang="en-US" dirty="0" smtClean="0"/>
              <a:t>Behavior</a:t>
            </a:r>
            <a:endParaRPr lang="en-US" dirty="0"/>
          </a:p>
        </p:txBody>
      </p:sp>
    </p:spTree>
    <p:extLst>
      <p:ext uri="{BB962C8B-B14F-4D97-AF65-F5344CB8AC3E}">
        <p14:creationId xmlns:p14="http://schemas.microsoft.com/office/powerpoint/2010/main" val="659216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Competitive Exclusion</a:t>
            </a:r>
            <a:endParaRPr lang="en-US" dirty="0"/>
          </a:p>
        </p:txBody>
      </p:sp>
      <p:sp>
        <p:nvSpPr>
          <p:cNvPr id="3" name="Content Placeholder 2"/>
          <p:cNvSpPr>
            <a:spLocks noGrp="1"/>
          </p:cNvSpPr>
          <p:nvPr>
            <p:ph idx="1"/>
          </p:nvPr>
        </p:nvSpPr>
        <p:spPr/>
        <p:txBody>
          <a:bodyPr/>
          <a:lstStyle/>
          <a:p>
            <a:r>
              <a:rPr lang="en-US" dirty="0" smtClean="0"/>
              <a:t>The principle of </a:t>
            </a:r>
            <a:r>
              <a:rPr lang="en-US" b="1" u="sng" dirty="0" smtClean="0"/>
              <a:t>competitive exclusion </a:t>
            </a:r>
            <a:r>
              <a:rPr lang="en-US" dirty="0" smtClean="0"/>
              <a:t>states that when two species are competing for the same resources, one species will be better suited for the niche, and the other species will be pushed into another niche or become extinct. </a:t>
            </a:r>
          </a:p>
          <a:p>
            <a:endParaRPr lang="en-US" dirty="0"/>
          </a:p>
          <a:p>
            <a:r>
              <a:rPr lang="en-US" dirty="0" smtClean="0"/>
              <a:t>Can result in:</a:t>
            </a:r>
          </a:p>
          <a:p>
            <a:pPr lvl="2"/>
            <a:r>
              <a:rPr lang="en-US" dirty="0" smtClean="0"/>
              <a:t>Niche Partitioning</a:t>
            </a:r>
          </a:p>
          <a:p>
            <a:pPr lvl="2"/>
            <a:r>
              <a:rPr lang="en-US" dirty="0" smtClean="0"/>
              <a:t>Evolutionary Response</a:t>
            </a:r>
          </a:p>
        </p:txBody>
      </p:sp>
    </p:spTree>
    <p:extLst>
      <p:ext uri="{BB962C8B-B14F-4D97-AF65-F5344CB8AC3E}">
        <p14:creationId xmlns:p14="http://schemas.microsoft.com/office/powerpoint/2010/main" val="2728911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Ecological Equivalents	</a:t>
            </a:r>
            <a:endParaRPr lang="en-US" dirty="0"/>
          </a:p>
        </p:txBody>
      </p:sp>
      <p:sp>
        <p:nvSpPr>
          <p:cNvPr id="3" name="Content Placeholder 2"/>
          <p:cNvSpPr>
            <a:spLocks noGrp="1"/>
          </p:cNvSpPr>
          <p:nvPr>
            <p:ph idx="1"/>
          </p:nvPr>
        </p:nvSpPr>
        <p:spPr/>
        <p:txBody>
          <a:bodyPr/>
          <a:lstStyle/>
          <a:p>
            <a:r>
              <a:rPr lang="en-US" dirty="0" smtClean="0"/>
              <a:t>Ecological equivalents are species that occupy similar niches but live in different geographical regions</a:t>
            </a:r>
            <a:endParaRPr lang="en-US" dirty="0"/>
          </a:p>
        </p:txBody>
      </p:sp>
      <p:pic>
        <p:nvPicPr>
          <p:cNvPr id="4" name="Picture 3"/>
          <p:cNvPicPr>
            <a:picLocks noChangeAspect="1"/>
          </p:cNvPicPr>
          <p:nvPr/>
        </p:nvPicPr>
        <p:blipFill>
          <a:blip r:embed="rId2"/>
          <a:stretch>
            <a:fillRect/>
          </a:stretch>
        </p:blipFill>
        <p:spPr>
          <a:xfrm>
            <a:off x="1019175" y="3663895"/>
            <a:ext cx="3197225" cy="2368853"/>
          </a:xfrm>
          <a:prstGeom prst="rect">
            <a:avLst/>
          </a:prstGeom>
        </p:spPr>
      </p:pic>
      <p:pic>
        <p:nvPicPr>
          <p:cNvPr id="5" name="Picture 4"/>
          <p:cNvPicPr>
            <a:picLocks noChangeAspect="1"/>
          </p:cNvPicPr>
          <p:nvPr/>
        </p:nvPicPr>
        <p:blipFill>
          <a:blip r:embed="rId3"/>
          <a:stretch>
            <a:fillRect/>
          </a:stretch>
        </p:blipFill>
        <p:spPr>
          <a:xfrm>
            <a:off x="5050366" y="3395381"/>
            <a:ext cx="2857500" cy="2857500"/>
          </a:xfrm>
          <a:prstGeom prst="rect">
            <a:avLst/>
          </a:prstGeom>
        </p:spPr>
      </p:pic>
    </p:spTree>
    <p:extLst>
      <p:ext uri="{BB962C8B-B14F-4D97-AF65-F5344CB8AC3E}">
        <p14:creationId xmlns:p14="http://schemas.microsoft.com/office/powerpoint/2010/main" val="488265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Interactions</a:t>
            </a:r>
            <a:endParaRPr lang="en-US" dirty="0"/>
          </a:p>
        </p:txBody>
      </p:sp>
      <p:sp>
        <p:nvSpPr>
          <p:cNvPr id="3" name="Content Placeholder 2"/>
          <p:cNvSpPr>
            <a:spLocks noGrp="1"/>
          </p:cNvSpPr>
          <p:nvPr>
            <p:ph idx="1"/>
          </p:nvPr>
        </p:nvSpPr>
        <p:spPr/>
        <p:txBody>
          <a:bodyPr/>
          <a:lstStyle/>
          <a:p>
            <a:r>
              <a:rPr lang="en-US" dirty="0" smtClean="0"/>
              <a:t>Competition</a:t>
            </a:r>
          </a:p>
          <a:p>
            <a:r>
              <a:rPr lang="en-US" dirty="0" smtClean="0"/>
              <a:t>Predation</a:t>
            </a:r>
          </a:p>
          <a:p>
            <a:r>
              <a:rPr lang="en-US" dirty="0" smtClean="0"/>
              <a:t>Symbiosis</a:t>
            </a:r>
          </a:p>
          <a:p>
            <a:pPr lvl="2"/>
            <a:r>
              <a:rPr lang="en-US" dirty="0" smtClean="0"/>
              <a:t>Mutualism</a:t>
            </a:r>
          </a:p>
          <a:p>
            <a:pPr lvl="2"/>
            <a:r>
              <a:rPr lang="en-US" dirty="0" smtClean="0"/>
              <a:t>Commensalism</a:t>
            </a:r>
          </a:p>
          <a:p>
            <a:pPr lvl="2"/>
            <a:r>
              <a:rPr lang="en-US" dirty="0" smtClean="0"/>
              <a:t>Parasitism</a:t>
            </a:r>
          </a:p>
          <a:p>
            <a:pPr marL="685800" lvl="2" indent="0">
              <a:buNone/>
            </a:pPr>
            <a:endParaRPr lang="en-US" dirty="0"/>
          </a:p>
        </p:txBody>
      </p:sp>
    </p:spTree>
    <p:extLst>
      <p:ext uri="{BB962C8B-B14F-4D97-AF65-F5344CB8AC3E}">
        <p14:creationId xmlns:p14="http://schemas.microsoft.com/office/powerpoint/2010/main" val="3432659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Competition</a:t>
            </a:r>
            <a:endParaRPr lang="en-US" dirty="0"/>
          </a:p>
        </p:txBody>
      </p:sp>
      <p:sp>
        <p:nvSpPr>
          <p:cNvPr id="3" name="Content Placeholder 2"/>
          <p:cNvSpPr>
            <a:spLocks noGrp="1"/>
          </p:cNvSpPr>
          <p:nvPr>
            <p:ph idx="1"/>
          </p:nvPr>
        </p:nvSpPr>
        <p:spPr/>
        <p:txBody>
          <a:bodyPr/>
          <a:lstStyle/>
          <a:p>
            <a:r>
              <a:rPr lang="en-US" b="1" u="sng" dirty="0" smtClean="0"/>
              <a:t>Competition</a:t>
            </a:r>
            <a:r>
              <a:rPr lang="en-US" dirty="0" smtClean="0"/>
              <a:t> occurs when two organisms fight for the same limited resources.</a:t>
            </a:r>
          </a:p>
          <a:p>
            <a:r>
              <a:rPr lang="en-US" dirty="0" smtClean="0"/>
              <a:t>Two types</a:t>
            </a:r>
          </a:p>
          <a:p>
            <a:pPr lvl="2"/>
            <a:r>
              <a:rPr lang="en-US" dirty="0" smtClean="0"/>
              <a:t>Interspecific competition (2 species compete)</a:t>
            </a:r>
          </a:p>
          <a:p>
            <a:pPr lvl="2"/>
            <a:r>
              <a:rPr lang="en-US" dirty="0" smtClean="0"/>
              <a:t>Intraspecific competition (competition within a species)</a:t>
            </a:r>
            <a:endParaRPr lang="en-US" dirty="0"/>
          </a:p>
        </p:txBody>
      </p:sp>
      <p:pic>
        <p:nvPicPr>
          <p:cNvPr id="4" name="Picture 3"/>
          <p:cNvPicPr>
            <a:picLocks noChangeAspect="1"/>
          </p:cNvPicPr>
          <p:nvPr/>
        </p:nvPicPr>
        <p:blipFill>
          <a:blip r:embed="rId2"/>
          <a:stretch>
            <a:fillRect/>
          </a:stretch>
        </p:blipFill>
        <p:spPr>
          <a:xfrm>
            <a:off x="2844801" y="4521200"/>
            <a:ext cx="3217333" cy="1803401"/>
          </a:xfrm>
          <a:prstGeom prst="rect">
            <a:avLst/>
          </a:prstGeom>
        </p:spPr>
      </p:pic>
    </p:spTree>
    <p:extLst>
      <p:ext uri="{BB962C8B-B14F-4D97-AF65-F5344CB8AC3E}">
        <p14:creationId xmlns:p14="http://schemas.microsoft.com/office/powerpoint/2010/main" val="3340440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Predation</a:t>
            </a:r>
            <a:endParaRPr lang="en-US" dirty="0"/>
          </a:p>
        </p:txBody>
      </p:sp>
      <p:sp>
        <p:nvSpPr>
          <p:cNvPr id="3" name="Content Placeholder 2"/>
          <p:cNvSpPr>
            <a:spLocks noGrp="1"/>
          </p:cNvSpPr>
          <p:nvPr>
            <p:ph idx="1"/>
          </p:nvPr>
        </p:nvSpPr>
        <p:spPr/>
        <p:txBody>
          <a:bodyPr/>
          <a:lstStyle/>
          <a:p>
            <a:r>
              <a:rPr lang="en-US" b="1" u="sng" dirty="0" smtClean="0"/>
              <a:t>Predation</a:t>
            </a:r>
            <a:r>
              <a:rPr lang="en-US" dirty="0" smtClean="0"/>
              <a:t> is the process by which one organism captures and feeds upon another organism.</a:t>
            </a:r>
            <a:endParaRPr lang="en-US" dirty="0"/>
          </a:p>
        </p:txBody>
      </p:sp>
      <p:pic>
        <p:nvPicPr>
          <p:cNvPr id="4" name="Picture 3"/>
          <p:cNvPicPr>
            <a:picLocks noChangeAspect="1"/>
          </p:cNvPicPr>
          <p:nvPr/>
        </p:nvPicPr>
        <p:blipFill>
          <a:blip r:embed="rId2"/>
          <a:stretch>
            <a:fillRect/>
          </a:stretch>
        </p:blipFill>
        <p:spPr>
          <a:xfrm>
            <a:off x="2480732" y="3107266"/>
            <a:ext cx="4325799" cy="2988734"/>
          </a:xfrm>
          <a:prstGeom prst="rect">
            <a:avLst/>
          </a:prstGeom>
        </p:spPr>
      </p:pic>
    </p:spTree>
    <p:extLst>
      <p:ext uri="{BB962C8B-B14F-4D97-AF65-F5344CB8AC3E}">
        <p14:creationId xmlns:p14="http://schemas.microsoft.com/office/powerpoint/2010/main" val="4058672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Symbiosis</a:t>
            </a:r>
            <a:endParaRPr lang="en-US" dirty="0"/>
          </a:p>
        </p:txBody>
      </p:sp>
      <p:sp>
        <p:nvSpPr>
          <p:cNvPr id="3" name="Content Placeholder 2"/>
          <p:cNvSpPr>
            <a:spLocks noGrp="1"/>
          </p:cNvSpPr>
          <p:nvPr>
            <p:ph idx="1"/>
          </p:nvPr>
        </p:nvSpPr>
        <p:spPr/>
        <p:txBody>
          <a:bodyPr/>
          <a:lstStyle/>
          <a:p>
            <a:r>
              <a:rPr lang="en-US" b="1" u="sng" dirty="0" smtClean="0"/>
              <a:t>Symbiosis</a:t>
            </a:r>
            <a:r>
              <a:rPr lang="en-US" dirty="0" smtClean="0"/>
              <a:t> is a close ecological relationship between two or </a:t>
            </a:r>
            <a:r>
              <a:rPr lang="en-US" smtClean="0"/>
              <a:t>more organisms </a:t>
            </a:r>
            <a:r>
              <a:rPr lang="en-US" dirty="0" smtClean="0"/>
              <a:t>of different species that live in direct contact with one another.</a:t>
            </a:r>
          </a:p>
          <a:p>
            <a:r>
              <a:rPr lang="en-US" dirty="0" smtClean="0"/>
              <a:t>Three types:</a:t>
            </a:r>
          </a:p>
          <a:p>
            <a:pPr lvl="2"/>
            <a:r>
              <a:rPr lang="en-US" dirty="0" smtClean="0"/>
              <a:t>Mutualism</a:t>
            </a:r>
          </a:p>
          <a:p>
            <a:pPr lvl="2"/>
            <a:r>
              <a:rPr lang="en-US" dirty="0" smtClean="0"/>
              <a:t>Commensalism</a:t>
            </a:r>
          </a:p>
          <a:p>
            <a:pPr lvl="2"/>
            <a:r>
              <a:rPr lang="en-US" dirty="0" smtClean="0"/>
              <a:t>Parasitism</a:t>
            </a:r>
          </a:p>
        </p:txBody>
      </p:sp>
      <p:pic>
        <p:nvPicPr>
          <p:cNvPr id="4" name="Picture 3"/>
          <p:cNvPicPr>
            <a:picLocks noChangeAspect="1"/>
          </p:cNvPicPr>
          <p:nvPr/>
        </p:nvPicPr>
        <p:blipFill>
          <a:blip r:embed="rId2"/>
          <a:stretch>
            <a:fillRect/>
          </a:stretch>
        </p:blipFill>
        <p:spPr>
          <a:xfrm>
            <a:off x="4483203" y="3484032"/>
            <a:ext cx="3894034" cy="2916767"/>
          </a:xfrm>
          <a:prstGeom prst="rect">
            <a:avLst/>
          </a:prstGeom>
        </p:spPr>
      </p:pic>
    </p:spTree>
    <p:extLst>
      <p:ext uri="{BB962C8B-B14F-4D97-AF65-F5344CB8AC3E}">
        <p14:creationId xmlns:p14="http://schemas.microsoft.com/office/powerpoint/2010/main" val="2342118025"/>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107</TotalTime>
  <Words>287</Words>
  <Application>Microsoft Macintosh PowerPoint</Application>
  <PresentationFormat>On-screen Show (4:3)</PresentationFormat>
  <Paragraphs>46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Habitat</vt:lpstr>
      <vt:lpstr>Habitat and Niche and Community Interactions</vt:lpstr>
      <vt:lpstr>Habitat</vt:lpstr>
      <vt:lpstr>Niche</vt:lpstr>
      <vt:lpstr>Competitive Exclusion</vt:lpstr>
      <vt:lpstr>Ecological Equivalents </vt:lpstr>
      <vt:lpstr>Community Interactions</vt:lpstr>
      <vt:lpstr>Competition</vt:lpstr>
      <vt:lpstr>Predation</vt:lpstr>
      <vt:lpstr>Symbiosis</vt:lpstr>
      <vt:lpstr>Mutualism</vt:lpstr>
      <vt:lpstr>Commensalism</vt:lpstr>
      <vt:lpstr>Parasitism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Habitat and Niche and Community Interactions</dc:title>
  <dc:creator>MORANTZ, CHARLES</dc:creator>
  <cp:lastModifiedBy>PIRRAGLIA, MELISSA</cp:lastModifiedBy>
  <cp:revision>13</cp:revision>
  <dcterms:created xsi:type="dcterms:W3CDTF">2013-01-22T17:23:56Z</dcterms:created>
  <dcterms:modified xsi:type="dcterms:W3CDTF">2013-02-05T13:54:43Z</dcterms:modified>
</cp:coreProperties>
</file>